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aleway"/>
      <p:regular r:id="rId17"/>
      <p:bold r:id="rId18"/>
      <p:italic r:id="rId19"/>
      <p:boldItalic r:id="rId20"/>
    </p:embeddedFont>
    <p:embeddedFont>
      <p:font typeface="Lat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Italic.fntdata"/><Relationship Id="rId11" Type="http://schemas.openxmlformats.org/officeDocument/2006/relationships/slide" Target="slides/slide6.xml"/><Relationship Id="rId22" Type="http://schemas.openxmlformats.org/officeDocument/2006/relationships/font" Target="fonts/Lato-bold.fntdata"/><Relationship Id="rId10" Type="http://schemas.openxmlformats.org/officeDocument/2006/relationships/slide" Target="slides/slide5.xml"/><Relationship Id="rId21" Type="http://schemas.openxmlformats.org/officeDocument/2006/relationships/font" Target="fonts/Lato-regular.fntdata"/><Relationship Id="rId13" Type="http://schemas.openxmlformats.org/officeDocument/2006/relationships/slide" Target="slides/slide8.xml"/><Relationship Id="rId24" Type="http://schemas.openxmlformats.org/officeDocument/2006/relationships/font" Target="fonts/Lato-boldItalic.fntdata"/><Relationship Id="rId12" Type="http://schemas.openxmlformats.org/officeDocument/2006/relationships/slide" Target="slides/slide7.xml"/><Relationship Id="rId23" Type="http://schemas.openxmlformats.org/officeDocument/2006/relationships/font" Target="fonts/Lato-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aleway-italic.fntdata"/><Relationship Id="rId6" Type="http://schemas.openxmlformats.org/officeDocument/2006/relationships/slide" Target="slides/slide1.xml"/><Relationship Id="rId18" Type="http://schemas.openxmlformats.org/officeDocument/2006/relationships/font" Target="fonts/Raleway-bold.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jpg>
</file>

<file path=ppt/media/image11.jpg>
</file>

<file path=ppt/media/image12.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123914d3580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123914d3580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1f88252dc4_0_1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1f88252dc4_0_1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23914d3580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23914d3580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12390d77f34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12390d77f34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2390d77f34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2390d77f34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2390d77f34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2390d77f34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2390d77f34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2390d77f34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8" name="Shape 88"/>
        <p:cNvGrpSpPr/>
        <p:nvPr/>
      </p:nvGrpSpPr>
      <p:grpSpPr>
        <a:xfrm>
          <a:off x="0" y="0"/>
          <a:ext cx="0" cy="0"/>
          <a:chOff x="0" y="0"/>
          <a:chExt cx="0" cy="0"/>
        </a:xfrm>
      </p:grpSpPr>
      <p:grpSp>
        <p:nvGrpSpPr>
          <p:cNvPr id="89" name="Google Shape;89;p11"/>
          <p:cNvGrpSpPr/>
          <p:nvPr/>
        </p:nvGrpSpPr>
        <p:grpSpPr>
          <a:xfrm>
            <a:off x="830392" y="4169130"/>
            <a:ext cx="745763" cy="45826"/>
            <a:chOff x="4580561" y="2589004"/>
            <a:chExt cx="1064464" cy="25200"/>
          </a:xfrm>
        </p:grpSpPr>
        <p:sp>
          <p:nvSpPr>
            <p:cNvPr id="90" name="Google Shape;90;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 name="Google Shape;92;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93" name="Google Shape;93;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94" name="Google Shape;94;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5" name="Google Shape;95;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96" name="Google Shape;96;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97" name="Google Shape;97;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8" name="Shape 98"/>
        <p:cNvGrpSpPr/>
        <p:nvPr/>
      </p:nvGrpSpPr>
      <p:grpSpPr>
        <a:xfrm>
          <a:off x="0" y="0"/>
          <a:ext cx="0" cy="0"/>
          <a:chOff x="0" y="0"/>
          <a:chExt cx="0" cy="0"/>
        </a:xfrm>
      </p:grpSpPr>
      <p:sp>
        <p:nvSpPr>
          <p:cNvPr id="99" name="Google Shape;99;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 name="Google Shape;100;p12"/>
          <p:cNvGrpSpPr/>
          <p:nvPr/>
        </p:nvGrpSpPr>
        <p:grpSpPr>
          <a:xfrm>
            <a:off x="830392" y="1191256"/>
            <a:ext cx="745763" cy="45826"/>
            <a:chOff x="4580561" y="2589004"/>
            <a:chExt cx="1064464" cy="25200"/>
          </a:xfrm>
        </p:grpSpPr>
        <p:sp>
          <p:nvSpPr>
            <p:cNvPr id="101" name="Google Shape;101;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4" name="Google Shape;104;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05" name="Google Shape;105;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6" name="Google Shape;106;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7" name="Google Shape;107;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8" name="Google Shape;108;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9" name="Google Shape;109;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10" name="Google Shape;110;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1" name="Shape 111"/>
        <p:cNvGrpSpPr/>
        <p:nvPr/>
      </p:nvGrpSpPr>
      <p:grpSpPr>
        <a:xfrm>
          <a:off x="0" y="0"/>
          <a:ext cx="0" cy="0"/>
          <a:chOff x="0" y="0"/>
          <a:chExt cx="0" cy="0"/>
        </a:xfrm>
      </p:grpSpPr>
      <p:sp>
        <p:nvSpPr>
          <p:cNvPr id="112" name="Google Shape;112;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13" name="Google Shape;113;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14" name="Google Shape;114;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5" name="Google Shape;115;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16" name="Google Shape;116;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17" name="Google Shape;117;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18" name="Shape 118"/>
        <p:cNvGrpSpPr/>
        <p:nvPr/>
      </p:nvGrpSpPr>
      <p:grpSpPr>
        <a:xfrm>
          <a:off x="0" y="0"/>
          <a:ext cx="0" cy="0"/>
          <a:chOff x="0" y="0"/>
          <a:chExt cx="0" cy="0"/>
        </a:xfrm>
      </p:grpSpPr>
      <p:grpSp>
        <p:nvGrpSpPr>
          <p:cNvPr id="119" name="Google Shape;119;p14"/>
          <p:cNvGrpSpPr/>
          <p:nvPr/>
        </p:nvGrpSpPr>
        <p:grpSpPr>
          <a:xfrm>
            <a:off x="830392" y="4169130"/>
            <a:ext cx="745763" cy="45826"/>
            <a:chOff x="4580561" y="2589004"/>
            <a:chExt cx="1064464" cy="25200"/>
          </a:xfrm>
        </p:grpSpPr>
        <p:sp>
          <p:nvSpPr>
            <p:cNvPr id="120" name="Google Shape;120;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3" name="Google Shape;123;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4" name="Google Shape;124;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25" name="Google Shape;125;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6" name="Google Shape;126;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27" name="Google Shape;127;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28" name="Google Shape;128;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31" name="Shape 131"/>
        <p:cNvGrpSpPr/>
        <p:nvPr/>
      </p:nvGrpSpPr>
      <p:grpSpPr>
        <a:xfrm>
          <a:off x="0" y="0"/>
          <a:ext cx="0" cy="0"/>
          <a:chOff x="0" y="0"/>
          <a:chExt cx="0" cy="0"/>
        </a:xfrm>
      </p:grpSpPr>
      <p:sp>
        <p:nvSpPr>
          <p:cNvPr id="132" name="Google Shape;132;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33" name="Google Shape;133;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34" name="Google Shape;134;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35" name="Google Shape;135;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36" name="Google Shape;136;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37" name="Shape 137"/>
        <p:cNvGrpSpPr/>
        <p:nvPr/>
      </p:nvGrpSpPr>
      <p:grpSpPr>
        <a:xfrm>
          <a:off x="0" y="0"/>
          <a:ext cx="0" cy="0"/>
          <a:chOff x="0" y="0"/>
          <a:chExt cx="0" cy="0"/>
        </a:xfrm>
      </p:grpSpPr>
      <p:grpSp>
        <p:nvGrpSpPr>
          <p:cNvPr id="138" name="Google Shape;138;p17"/>
          <p:cNvGrpSpPr/>
          <p:nvPr/>
        </p:nvGrpSpPr>
        <p:grpSpPr>
          <a:xfrm>
            <a:off x="868092" y="1276631"/>
            <a:ext cx="745763" cy="45826"/>
            <a:chOff x="4580561" y="2589004"/>
            <a:chExt cx="1064464" cy="25200"/>
          </a:xfrm>
        </p:grpSpPr>
        <p:sp>
          <p:nvSpPr>
            <p:cNvPr id="139" name="Google Shape;139;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1" name="Google Shape;141;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42" name="Google Shape;142;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3" name="Google Shape;143;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17" name="Shape 17"/>
        <p:cNvGrpSpPr/>
        <p:nvPr/>
      </p:nvGrpSpPr>
      <p:grpSpPr>
        <a:xfrm>
          <a:off x="0" y="0"/>
          <a:ext cx="0" cy="0"/>
          <a:chOff x="0" y="0"/>
          <a:chExt cx="0" cy="0"/>
        </a:xfrm>
      </p:grpSpPr>
      <p:pic>
        <p:nvPicPr>
          <p:cNvPr descr="shutterstock_429987889_edited.jpg" id="18" name="Google Shape;18;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9" name="Google Shape;19;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0" name="Google Shape;20;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1" name="Google Shape;21;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22" name="Shape 22"/>
        <p:cNvGrpSpPr/>
        <p:nvPr/>
      </p:nvGrpSpPr>
      <p:grpSpPr>
        <a:xfrm>
          <a:off x="0" y="0"/>
          <a:ext cx="0" cy="0"/>
          <a:chOff x="0" y="0"/>
          <a:chExt cx="0" cy="0"/>
        </a:xfrm>
      </p:grpSpPr>
      <p:grpSp>
        <p:nvGrpSpPr>
          <p:cNvPr id="23" name="Google Shape;23;p4"/>
          <p:cNvGrpSpPr/>
          <p:nvPr/>
        </p:nvGrpSpPr>
        <p:grpSpPr>
          <a:xfrm>
            <a:off x="830392" y="1191256"/>
            <a:ext cx="745763" cy="45826"/>
            <a:chOff x="4580561" y="2589004"/>
            <a:chExt cx="1064464" cy="25200"/>
          </a:xfrm>
        </p:grpSpPr>
        <p:sp>
          <p:nvSpPr>
            <p:cNvPr id="24" name="Google Shape;24;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7" name="Google Shape;27;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28" name="Google Shape;28;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 name="Google Shape;29;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0" name="Google Shape;30;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31" name="Google Shape;31;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2" name="Shape 32"/>
        <p:cNvGrpSpPr/>
        <p:nvPr/>
      </p:nvGrpSpPr>
      <p:grpSpPr>
        <a:xfrm>
          <a:off x="0" y="0"/>
          <a:ext cx="0" cy="0"/>
          <a:chOff x="0" y="0"/>
          <a:chExt cx="0" cy="0"/>
        </a:xfrm>
      </p:grpSpPr>
      <p:sp>
        <p:nvSpPr>
          <p:cNvPr id="33" name="Google Shape;33;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4" name="Google Shape;34;p5"/>
          <p:cNvGrpSpPr/>
          <p:nvPr/>
        </p:nvGrpSpPr>
        <p:grpSpPr>
          <a:xfrm>
            <a:off x="830392" y="1191256"/>
            <a:ext cx="745763" cy="45826"/>
            <a:chOff x="4580561" y="2589004"/>
            <a:chExt cx="1064464" cy="25200"/>
          </a:xfrm>
        </p:grpSpPr>
        <p:sp>
          <p:nvSpPr>
            <p:cNvPr id="35" name="Google Shape;35;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8" name="Google Shape;38;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42" name="Google Shape;42;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43" name="Google Shape;43;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44" name="Shape 44"/>
        <p:cNvGrpSpPr/>
        <p:nvPr/>
      </p:nvGrpSpPr>
      <p:grpSpPr>
        <a:xfrm>
          <a:off x="0" y="0"/>
          <a:ext cx="0" cy="0"/>
          <a:chOff x="0" y="0"/>
          <a:chExt cx="0" cy="0"/>
        </a:xfrm>
      </p:grpSpPr>
      <p:sp>
        <p:nvSpPr>
          <p:cNvPr id="45" name="Google Shape;45;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47" name="Google Shape;47;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49" name="Shape 49"/>
        <p:cNvGrpSpPr/>
        <p:nvPr/>
      </p:nvGrpSpPr>
      <p:grpSpPr>
        <a:xfrm>
          <a:off x="0" y="0"/>
          <a:ext cx="0" cy="0"/>
          <a:chOff x="0" y="0"/>
          <a:chExt cx="0" cy="0"/>
        </a:xfrm>
      </p:grpSpPr>
      <p:pic>
        <p:nvPicPr>
          <p:cNvPr descr="shutterstock_31891705.jpg" id="50" name="Google Shape;50;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51" name="Google Shape;51;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53" name="Google Shape;53;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 name="Google Shape;54;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6" name="Google Shape;56;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57" name="Google Shape;57;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8" name="Shape 58"/>
        <p:cNvGrpSpPr/>
        <p:nvPr/>
      </p:nvGrpSpPr>
      <p:grpSpPr>
        <a:xfrm>
          <a:off x="0" y="0"/>
          <a:ext cx="0" cy="0"/>
          <a:chOff x="0" y="0"/>
          <a:chExt cx="0" cy="0"/>
        </a:xfrm>
      </p:grpSpPr>
      <p:sp>
        <p:nvSpPr>
          <p:cNvPr id="59" name="Google Shape;59;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 name="Google Shape;60;p8"/>
          <p:cNvGrpSpPr/>
          <p:nvPr/>
        </p:nvGrpSpPr>
        <p:grpSpPr>
          <a:xfrm>
            <a:off x="830392" y="1191256"/>
            <a:ext cx="745763" cy="45826"/>
            <a:chOff x="4580561" y="2589004"/>
            <a:chExt cx="1064464" cy="25200"/>
          </a:xfrm>
        </p:grpSpPr>
        <p:sp>
          <p:nvSpPr>
            <p:cNvPr id="61" name="Google Shape;61;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4" name="Google Shape;64;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6" name="Google Shape;66;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67" name="Google Shape;67;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 name="Google Shape;68;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9" name="Google Shape;69;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1" name="Shape 71"/>
        <p:cNvGrpSpPr/>
        <p:nvPr/>
      </p:nvGrpSpPr>
      <p:grpSpPr>
        <a:xfrm>
          <a:off x="0" y="0"/>
          <a:ext cx="0" cy="0"/>
          <a:chOff x="0" y="0"/>
          <a:chExt cx="0" cy="0"/>
        </a:xfrm>
      </p:grpSpPr>
      <p:sp>
        <p:nvSpPr>
          <p:cNvPr id="72" name="Google Shape;72;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 name="Google Shape;73;p9"/>
          <p:cNvGrpSpPr/>
          <p:nvPr/>
        </p:nvGrpSpPr>
        <p:grpSpPr>
          <a:xfrm>
            <a:off x="830392" y="1191256"/>
            <a:ext cx="745763" cy="45826"/>
            <a:chOff x="4580561" y="2589004"/>
            <a:chExt cx="1064464" cy="25200"/>
          </a:xfrm>
        </p:grpSpPr>
        <p:sp>
          <p:nvSpPr>
            <p:cNvPr id="74" name="Google Shape;7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 name="Google Shape;76;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7" name="Google Shape;77;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78" name="Google Shape;78;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9" name="Shape 79"/>
        <p:cNvGrpSpPr/>
        <p:nvPr/>
      </p:nvGrpSpPr>
      <p:grpSpPr>
        <a:xfrm>
          <a:off x="0" y="0"/>
          <a:ext cx="0" cy="0"/>
          <a:chOff x="0" y="0"/>
          <a:chExt cx="0" cy="0"/>
        </a:xfrm>
      </p:grpSpPr>
      <p:sp>
        <p:nvSpPr>
          <p:cNvPr id="80" name="Google Shape;80;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 name="Google Shape;81;p10"/>
          <p:cNvGrpSpPr/>
          <p:nvPr/>
        </p:nvGrpSpPr>
        <p:grpSpPr>
          <a:xfrm>
            <a:off x="830392" y="1191256"/>
            <a:ext cx="745763" cy="45826"/>
            <a:chOff x="4580561" y="2589004"/>
            <a:chExt cx="1064464" cy="25200"/>
          </a:xfrm>
        </p:grpSpPr>
        <p:sp>
          <p:nvSpPr>
            <p:cNvPr id="82" name="Google Shape;82;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4" name="Google Shape;84;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85" name="Google Shape;85;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6" name="Google Shape;86;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7" name="Google Shape;87;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10.jpg"/><Relationship Id="rId4" Type="http://schemas.openxmlformats.org/officeDocument/2006/relationships/image" Target="../media/image7.jpg"/><Relationship Id="rId5"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 Id="rId3"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4.jpg"/><Relationship Id="rId4" Type="http://schemas.openxmlformats.org/officeDocument/2006/relationships/image" Target="../media/image5.jpg"/><Relationship Id="rId5"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3.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1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18"/>
          <p:cNvSpPr txBox="1"/>
          <p:nvPr>
            <p:ph type="ctrTitle"/>
          </p:nvPr>
        </p:nvSpPr>
        <p:spPr>
          <a:xfrm>
            <a:off x="793050" y="1322450"/>
            <a:ext cx="76245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Marketing Product Proposal</a:t>
            </a:r>
            <a:endParaRPr/>
          </a:p>
        </p:txBody>
      </p:sp>
      <p:sp>
        <p:nvSpPr>
          <p:cNvPr id="149" name="Google Shape;149;p18"/>
          <p:cNvSpPr txBox="1"/>
          <p:nvPr>
            <p:ph idx="1" type="subTitle"/>
          </p:nvPr>
        </p:nvSpPr>
        <p:spPr>
          <a:xfrm>
            <a:off x="793050" y="3058900"/>
            <a:ext cx="7624800" cy="41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400"/>
              <a:t>By: Maya Gentry</a:t>
            </a:r>
            <a:endParaRPr b="1" sz="1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54" name="Shape 254"/>
        <p:cNvGrpSpPr/>
        <p:nvPr/>
      </p:nvGrpSpPr>
      <p:grpSpPr>
        <a:xfrm>
          <a:off x="0" y="0"/>
          <a:ext cx="0" cy="0"/>
          <a:chOff x="0" y="0"/>
          <a:chExt cx="0" cy="0"/>
        </a:xfrm>
      </p:grpSpPr>
      <p:sp>
        <p:nvSpPr>
          <p:cNvPr id="255" name="Google Shape;255;p27"/>
          <p:cNvSpPr txBox="1"/>
          <p:nvPr>
            <p:ph idx="4294967295" type="ctrTitle"/>
          </p:nvPr>
        </p:nvSpPr>
        <p:spPr>
          <a:xfrm>
            <a:off x="0" y="1404825"/>
            <a:ext cx="9144000" cy="307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0" lang="en-GB" sz="3900">
                <a:solidFill>
                  <a:srgbClr val="FCFCFC"/>
                </a:solidFill>
                <a:latin typeface="Lato"/>
                <a:ea typeface="Lato"/>
                <a:cs typeface="Lato"/>
                <a:sym typeface="Lato"/>
              </a:rPr>
              <a:t>So, what are you waiting for?</a:t>
            </a:r>
            <a:endParaRPr b="0" sz="3900">
              <a:solidFill>
                <a:srgbClr val="FCFCFC"/>
              </a:solidFill>
              <a:latin typeface="Lato"/>
              <a:ea typeface="Lato"/>
              <a:cs typeface="Lato"/>
              <a:sym typeface="Lato"/>
            </a:endParaRPr>
          </a:p>
          <a:p>
            <a:pPr indent="0" lvl="0" marL="0" rtl="0" algn="ctr">
              <a:spcBef>
                <a:spcPts val="0"/>
              </a:spcBef>
              <a:spcAft>
                <a:spcPts val="0"/>
              </a:spcAft>
              <a:buNone/>
            </a:pPr>
            <a:r>
              <a:t/>
            </a:r>
            <a:endParaRPr sz="3900">
              <a:solidFill>
                <a:srgbClr val="FCFCFC"/>
              </a:solidFill>
            </a:endParaRPr>
          </a:p>
          <a:p>
            <a:pPr indent="0" lvl="0" marL="0" rtl="0" algn="ctr">
              <a:spcBef>
                <a:spcPts val="0"/>
              </a:spcBef>
              <a:spcAft>
                <a:spcPts val="0"/>
              </a:spcAft>
              <a:buNone/>
            </a:pPr>
            <a:r>
              <a:rPr lang="en-GB" sz="3700">
                <a:solidFill>
                  <a:srgbClr val="FCFCFC"/>
                </a:solidFill>
              </a:rPr>
              <a:t>Get on the right side of security with Cloud Side today!</a:t>
            </a:r>
            <a:endParaRPr sz="3700">
              <a:solidFill>
                <a:srgbClr val="FCFCFC"/>
              </a:solidFill>
            </a:endParaRPr>
          </a:p>
          <a:p>
            <a:pPr indent="0" lvl="0" marL="0" rtl="0" algn="l">
              <a:spcBef>
                <a:spcPts val="0"/>
              </a:spcBef>
              <a:spcAft>
                <a:spcPts val="0"/>
              </a:spcAft>
              <a:buNone/>
            </a:pPr>
            <a:r>
              <a:t/>
            </a:r>
            <a:endParaRPr sz="4800">
              <a:solidFill>
                <a:srgbClr val="000000"/>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8"/>
          <p:cNvSpPr txBox="1"/>
          <p:nvPr>
            <p:ph type="ctrTitle"/>
          </p:nvPr>
        </p:nvSpPr>
        <p:spPr>
          <a:xfrm>
            <a:off x="895625" y="1378350"/>
            <a:ext cx="7688100" cy="1193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800">
                <a:solidFill>
                  <a:srgbClr val="000000"/>
                </a:solidFill>
              </a:rPr>
              <a:t>Thank you for your time!</a:t>
            </a:r>
            <a:endParaRPr sz="4800">
              <a:solidFill>
                <a:srgbClr val="000000"/>
              </a:solidFill>
            </a:endParaRPr>
          </a:p>
          <a:p>
            <a:pPr indent="0" lvl="0" marL="0" rtl="0" algn="l">
              <a:spcBef>
                <a:spcPts val="0"/>
              </a:spcBef>
              <a:spcAft>
                <a:spcPts val="0"/>
              </a:spcAft>
              <a:buNone/>
            </a:pPr>
            <a:r>
              <a:t/>
            </a:r>
            <a:endParaRPr sz="4800">
              <a:solidFill>
                <a:srgbClr val="000000"/>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19"/>
          <p:cNvPicPr preferRelativeResize="0"/>
          <p:nvPr/>
        </p:nvPicPr>
        <p:blipFill rotWithShape="1">
          <a:blip r:embed="rId3">
            <a:alphaModFix/>
          </a:blip>
          <a:srcRect b="19415" l="0" r="0" t="4532"/>
          <a:stretch/>
        </p:blipFill>
        <p:spPr>
          <a:xfrm>
            <a:off x="833100" y="2091180"/>
            <a:ext cx="2501202" cy="1267836"/>
          </a:xfrm>
          <a:prstGeom prst="rect">
            <a:avLst/>
          </a:prstGeom>
          <a:noFill/>
          <a:ln>
            <a:noFill/>
          </a:ln>
        </p:spPr>
      </p:pic>
      <p:sp>
        <p:nvSpPr>
          <p:cNvPr id="155" name="Google Shape;155;p19"/>
          <p:cNvSpPr txBox="1"/>
          <p:nvPr/>
        </p:nvSpPr>
        <p:spPr>
          <a:xfrm>
            <a:off x="862816" y="2418212"/>
            <a:ext cx="586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 </a:t>
            </a:r>
            <a:r>
              <a:rPr b="1" lang="en-GB" sz="3000">
                <a:solidFill>
                  <a:srgbClr val="FFFFFF"/>
                </a:solidFill>
                <a:latin typeface="Lato"/>
                <a:ea typeface="Lato"/>
                <a:cs typeface="Lato"/>
                <a:sym typeface="Lato"/>
              </a:rPr>
              <a:t> </a:t>
            </a:r>
            <a:endParaRPr b="1" sz="3000">
              <a:solidFill>
                <a:srgbClr val="FFFFFF"/>
              </a:solidFill>
              <a:latin typeface="Raleway"/>
              <a:ea typeface="Raleway"/>
              <a:cs typeface="Raleway"/>
              <a:sym typeface="Raleway"/>
            </a:endParaRPr>
          </a:p>
        </p:txBody>
      </p:sp>
      <p:grpSp>
        <p:nvGrpSpPr>
          <p:cNvPr id="156" name="Google Shape;156;p19"/>
          <p:cNvGrpSpPr/>
          <p:nvPr/>
        </p:nvGrpSpPr>
        <p:grpSpPr>
          <a:xfrm>
            <a:off x="830400" y="3274596"/>
            <a:ext cx="2501700" cy="1353953"/>
            <a:chOff x="830400" y="3274596"/>
            <a:chExt cx="2501700" cy="1353953"/>
          </a:xfrm>
        </p:grpSpPr>
        <p:sp>
          <p:nvSpPr>
            <p:cNvPr id="157" name="Google Shape;157;p19"/>
            <p:cNvSpPr/>
            <p:nvPr/>
          </p:nvSpPr>
          <p:spPr>
            <a:xfrm>
              <a:off x="830400" y="3360750"/>
              <a:ext cx="2501700" cy="126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9"/>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9"/>
          <p:cNvSpPr txBox="1"/>
          <p:nvPr>
            <p:ph type="title"/>
          </p:nvPr>
        </p:nvSpPr>
        <p:spPr>
          <a:xfrm>
            <a:off x="967528" y="3455478"/>
            <a:ext cx="22383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000"/>
              <a:t>Security made for you</a:t>
            </a:r>
            <a:endParaRPr sz="1000"/>
          </a:p>
        </p:txBody>
      </p:sp>
      <p:sp>
        <p:nvSpPr>
          <p:cNvPr id="160" name="Google Shape;160;p19"/>
          <p:cNvSpPr txBox="1"/>
          <p:nvPr>
            <p:ph idx="4294967295" type="body"/>
          </p:nvPr>
        </p:nvSpPr>
        <p:spPr>
          <a:xfrm>
            <a:off x="967528" y="3885655"/>
            <a:ext cx="2238300" cy="64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800"/>
              <a:t>Cost-</a:t>
            </a:r>
            <a:r>
              <a:rPr lang="en-GB" sz="800"/>
              <a:t>efficient defense resources for all customer systems according to their storage and protection needs.</a:t>
            </a:r>
            <a:endParaRPr sz="800"/>
          </a:p>
        </p:txBody>
      </p:sp>
      <p:pic>
        <p:nvPicPr>
          <p:cNvPr id="161" name="Google Shape;161;p19"/>
          <p:cNvPicPr preferRelativeResize="0"/>
          <p:nvPr/>
        </p:nvPicPr>
        <p:blipFill rotWithShape="1">
          <a:blip r:embed="rId4">
            <a:alphaModFix/>
          </a:blip>
          <a:srcRect b="11978" l="0" r="0" t="11970"/>
          <a:stretch/>
        </p:blipFill>
        <p:spPr>
          <a:xfrm>
            <a:off x="3332867" y="3359013"/>
            <a:ext cx="2501197" cy="1267832"/>
          </a:xfrm>
          <a:prstGeom prst="rect">
            <a:avLst/>
          </a:prstGeom>
          <a:noFill/>
          <a:ln>
            <a:noFill/>
          </a:ln>
        </p:spPr>
      </p:pic>
      <p:sp>
        <p:nvSpPr>
          <p:cNvPr id="162" name="Google Shape;162;p19"/>
          <p:cNvSpPr txBox="1"/>
          <p:nvPr/>
        </p:nvSpPr>
        <p:spPr>
          <a:xfrm>
            <a:off x="3389243" y="3563077"/>
            <a:ext cx="586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 </a:t>
            </a:r>
            <a:r>
              <a:rPr b="1" lang="en-GB" sz="3000">
                <a:solidFill>
                  <a:srgbClr val="FFFFFF"/>
                </a:solidFill>
                <a:latin typeface="Lato"/>
                <a:ea typeface="Lato"/>
                <a:cs typeface="Lato"/>
                <a:sym typeface="Lato"/>
              </a:rPr>
              <a:t> </a:t>
            </a:r>
            <a:endParaRPr b="1" sz="3000">
              <a:solidFill>
                <a:srgbClr val="FFFFFF"/>
              </a:solidFill>
              <a:latin typeface="Raleway"/>
              <a:ea typeface="Raleway"/>
              <a:cs typeface="Raleway"/>
              <a:sym typeface="Raleway"/>
            </a:endParaRPr>
          </a:p>
        </p:txBody>
      </p:sp>
      <p:grpSp>
        <p:nvGrpSpPr>
          <p:cNvPr id="163" name="Google Shape;163;p19"/>
          <p:cNvGrpSpPr/>
          <p:nvPr/>
        </p:nvGrpSpPr>
        <p:grpSpPr>
          <a:xfrm flipH="1" rot="10800000">
            <a:off x="3332867" y="2091171"/>
            <a:ext cx="2501700" cy="1353953"/>
            <a:chOff x="830400" y="3274596"/>
            <a:chExt cx="2501700" cy="1353953"/>
          </a:xfrm>
        </p:grpSpPr>
        <p:sp>
          <p:nvSpPr>
            <p:cNvPr id="164" name="Google Shape;164;p19"/>
            <p:cNvSpPr/>
            <p:nvPr/>
          </p:nvSpPr>
          <p:spPr>
            <a:xfrm>
              <a:off x="830400" y="3360750"/>
              <a:ext cx="2501700" cy="126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9"/>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9"/>
          <p:cNvSpPr txBox="1"/>
          <p:nvPr>
            <p:ph type="title"/>
          </p:nvPr>
        </p:nvSpPr>
        <p:spPr>
          <a:xfrm>
            <a:off x="3464303" y="2176242"/>
            <a:ext cx="22383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000"/>
              <a:t>Quality Customer Support</a:t>
            </a:r>
            <a:endParaRPr sz="1000"/>
          </a:p>
        </p:txBody>
      </p:sp>
      <p:sp>
        <p:nvSpPr>
          <p:cNvPr id="167" name="Google Shape;167;p19"/>
          <p:cNvSpPr txBox="1"/>
          <p:nvPr>
            <p:ph idx="4294967295" type="body"/>
          </p:nvPr>
        </p:nvSpPr>
        <p:spPr>
          <a:xfrm>
            <a:off x="3464303" y="2606419"/>
            <a:ext cx="2238300" cy="64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800"/>
              <a:t>Virtual and on-call support with your personal security representative and detailed updates and reports. Quarterly on-site meetings provided.</a:t>
            </a:r>
            <a:endParaRPr sz="800"/>
          </a:p>
        </p:txBody>
      </p:sp>
      <p:pic>
        <p:nvPicPr>
          <p:cNvPr id="168" name="Google Shape;168;p19"/>
          <p:cNvPicPr preferRelativeResize="0"/>
          <p:nvPr/>
        </p:nvPicPr>
        <p:blipFill rotWithShape="1">
          <a:blip r:embed="rId5">
            <a:alphaModFix/>
          </a:blip>
          <a:srcRect b="893" l="0" r="0" t="893"/>
          <a:stretch/>
        </p:blipFill>
        <p:spPr>
          <a:xfrm>
            <a:off x="5832591" y="2091175"/>
            <a:ext cx="2501197" cy="1267840"/>
          </a:xfrm>
          <a:prstGeom prst="rect">
            <a:avLst/>
          </a:prstGeom>
          <a:noFill/>
          <a:ln>
            <a:noFill/>
          </a:ln>
        </p:spPr>
      </p:pic>
      <p:sp>
        <p:nvSpPr>
          <p:cNvPr id="169" name="Google Shape;169;p19"/>
          <p:cNvSpPr txBox="1"/>
          <p:nvPr/>
        </p:nvSpPr>
        <p:spPr>
          <a:xfrm>
            <a:off x="5856250" y="2418200"/>
            <a:ext cx="586500" cy="940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1600"/>
              </a:spcAft>
              <a:buNone/>
            </a:pPr>
            <a:r>
              <a:rPr b="1" lang="en-GB" sz="3000">
                <a:solidFill>
                  <a:srgbClr val="FFFFFF"/>
                </a:solidFill>
                <a:latin typeface="Lato"/>
                <a:ea typeface="Lato"/>
                <a:cs typeface="Lato"/>
                <a:sym typeface="Lato"/>
              </a:rPr>
              <a:t> </a:t>
            </a:r>
            <a:r>
              <a:rPr b="1" lang="en-GB" sz="3000">
                <a:solidFill>
                  <a:srgbClr val="FFFFFF"/>
                </a:solidFill>
                <a:latin typeface="Lato"/>
                <a:ea typeface="Lato"/>
                <a:cs typeface="Lato"/>
                <a:sym typeface="Lato"/>
              </a:rPr>
              <a:t> </a:t>
            </a:r>
            <a:endParaRPr b="1" sz="3000">
              <a:solidFill>
                <a:srgbClr val="FFFFFF"/>
              </a:solidFill>
              <a:latin typeface="Raleway"/>
              <a:ea typeface="Raleway"/>
              <a:cs typeface="Raleway"/>
              <a:sym typeface="Raleway"/>
            </a:endParaRPr>
          </a:p>
        </p:txBody>
      </p:sp>
      <p:grpSp>
        <p:nvGrpSpPr>
          <p:cNvPr id="170" name="Google Shape;170;p19"/>
          <p:cNvGrpSpPr/>
          <p:nvPr/>
        </p:nvGrpSpPr>
        <p:grpSpPr>
          <a:xfrm>
            <a:off x="5832591" y="3274596"/>
            <a:ext cx="2501700" cy="1353953"/>
            <a:chOff x="830400" y="3274596"/>
            <a:chExt cx="2501700" cy="1353953"/>
          </a:xfrm>
        </p:grpSpPr>
        <p:sp>
          <p:nvSpPr>
            <p:cNvPr id="171" name="Google Shape;171;p19"/>
            <p:cNvSpPr/>
            <p:nvPr/>
          </p:nvSpPr>
          <p:spPr>
            <a:xfrm>
              <a:off x="830400" y="3360750"/>
              <a:ext cx="2501700" cy="126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9"/>
            <p:cNvSpPr/>
            <p:nvPr/>
          </p:nvSpPr>
          <p:spPr>
            <a:xfrm>
              <a:off x="1059092" y="3274596"/>
              <a:ext cx="219600" cy="93600"/>
            </a:xfrm>
            <a:prstGeom prst="triangl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 name="Google Shape;173;p19"/>
          <p:cNvSpPr txBox="1"/>
          <p:nvPr>
            <p:ph type="title"/>
          </p:nvPr>
        </p:nvSpPr>
        <p:spPr>
          <a:xfrm>
            <a:off x="5960978" y="3455478"/>
            <a:ext cx="2238300" cy="430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GB" sz="1000"/>
              <a:t>Cloud </a:t>
            </a:r>
            <a:r>
              <a:rPr lang="en-GB" sz="1000"/>
              <a:t>Side</a:t>
            </a:r>
            <a:r>
              <a:rPr lang="en-GB" sz="1000"/>
              <a:t> Solutions</a:t>
            </a:r>
            <a:endParaRPr sz="1000"/>
          </a:p>
        </p:txBody>
      </p:sp>
      <p:sp>
        <p:nvSpPr>
          <p:cNvPr id="174" name="Google Shape;174;p19"/>
          <p:cNvSpPr txBox="1"/>
          <p:nvPr>
            <p:ph idx="4294967295" type="body"/>
          </p:nvPr>
        </p:nvSpPr>
        <p:spPr>
          <a:xfrm>
            <a:off x="5960978" y="3885655"/>
            <a:ext cx="2238300" cy="64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sz="800"/>
              <a:t>Analyzes data security risks, examines patterns within system logs and monitors databases.</a:t>
            </a:r>
            <a:r>
              <a:rPr lang="en-GB" sz="800"/>
              <a:t> </a:t>
            </a:r>
            <a:endParaRPr sz="800"/>
          </a:p>
        </p:txBody>
      </p:sp>
      <p:sp>
        <p:nvSpPr>
          <p:cNvPr id="175" name="Google Shape;175;p19"/>
          <p:cNvSpPr txBox="1"/>
          <p:nvPr>
            <p:ph type="title"/>
          </p:nvPr>
        </p:nvSpPr>
        <p:spPr>
          <a:xfrm>
            <a:off x="776050" y="11418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Introducing</a:t>
            </a:r>
            <a:endParaRPr/>
          </a:p>
          <a:p>
            <a:pPr indent="0" lvl="0" marL="0" rtl="0" algn="l">
              <a:spcBef>
                <a:spcPts val="0"/>
              </a:spcBef>
              <a:spcAft>
                <a:spcPts val="0"/>
              </a:spcAft>
              <a:buNone/>
            </a:pPr>
            <a:r>
              <a:rPr b="0" lang="en-GB" sz="1900"/>
              <a:t>Cloud Side for Security</a:t>
            </a:r>
            <a:endParaRPr b="0" sz="19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179" name="Shape 179"/>
        <p:cNvGrpSpPr/>
        <p:nvPr/>
      </p:nvGrpSpPr>
      <p:grpSpPr>
        <a:xfrm>
          <a:off x="0" y="0"/>
          <a:ext cx="0" cy="0"/>
          <a:chOff x="0" y="0"/>
          <a:chExt cx="0" cy="0"/>
        </a:xfrm>
      </p:grpSpPr>
      <p:sp>
        <p:nvSpPr>
          <p:cNvPr id="180" name="Google Shape;180;p20"/>
          <p:cNvSpPr txBox="1"/>
          <p:nvPr>
            <p:ph idx="4294967295" type="body"/>
          </p:nvPr>
        </p:nvSpPr>
        <p:spPr>
          <a:xfrm>
            <a:off x="1066950" y="2114825"/>
            <a:ext cx="7010100" cy="2096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3000">
                <a:solidFill>
                  <a:srgbClr val="FFFFFF"/>
                </a:solidFill>
              </a:rPr>
              <a:t>A Internet data center that expands customers’ reach in all levels of Data Management and Threat Prevention.</a:t>
            </a:r>
            <a:endParaRPr sz="3000">
              <a:solidFill>
                <a:srgbClr val="FFFFFF"/>
              </a:solidFill>
            </a:endParaRPr>
          </a:p>
        </p:txBody>
      </p:sp>
      <p:sp>
        <p:nvSpPr>
          <p:cNvPr id="181" name="Google Shape;181;p20"/>
          <p:cNvSpPr txBox="1"/>
          <p:nvPr>
            <p:ph type="title"/>
          </p:nvPr>
        </p:nvSpPr>
        <p:spPr>
          <a:xfrm>
            <a:off x="727650" y="12960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t>What is Cloud Side?</a:t>
            </a:r>
            <a:endParaRPr sz="30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descr="shutterstock_429987889_edited.jpg" id="186" name="Google Shape;186;p21"/>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
        <p:nvSpPr>
          <p:cNvPr id="187" name="Google Shape;187;p21"/>
          <p:cNvSpPr txBox="1"/>
          <p:nvPr>
            <p:ph idx="4294967295" type="title"/>
          </p:nvPr>
        </p:nvSpPr>
        <p:spPr>
          <a:xfrm>
            <a:off x="767325" y="1949700"/>
            <a:ext cx="16482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2400"/>
              <a:t>S</a:t>
            </a:r>
            <a:r>
              <a:rPr b="0" lang="en-GB" sz="2200"/>
              <a:t>ecurity</a:t>
            </a:r>
            <a:r>
              <a:rPr b="0" lang="en-GB" sz="2500"/>
              <a:t>   </a:t>
            </a:r>
            <a:r>
              <a:rPr lang="en-GB"/>
              <a:t>     </a:t>
            </a:r>
            <a:endParaRPr/>
          </a:p>
        </p:txBody>
      </p:sp>
      <p:sp>
        <p:nvSpPr>
          <p:cNvPr id="188" name="Google Shape;188;p21"/>
          <p:cNvSpPr txBox="1"/>
          <p:nvPr>
            <p:ph idx="1" type="body"/>
          </p:nvPr>
        </p:nvSpPr>
        <p:spPr>
          <a:xfrm>
            <a:off x="729525" y="2484900"/>
            <a:ext cx="7688700" cy="11328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GB" sz="1100"/>
              <a:t>The four pillars of what we believe it takes to keep your data safe. We have integrated cloud-based solutions that allow customers to access to their data at any time. Ensuring a durable defense, our security protocols embedded into our product give you peace of mind that your systems are protected and functioning at their peak. With us, you will be fully guarded from all sides.</a:t>
            </a:r>
            <a:endParaRPr sz="1100"/>
          </a:p>
        </p:txBody>
      </p:sp>
      <p:sp>
        <p:nvSpPr>
          <p:cNvPr id="189" name="Google Shape;189;p21"/>
          <p:cNvSpPr txBox="1"/>
          <p:nvPr>
            <p:ph idx="4294967295" type="title"/>
          </p:nvPr>
        </p:nvSpPr>
        <p:spPr>
          <a:xfrm>
            <a:off x="4572000" y="1949688"/>
            <a:ext cx="16482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2400"/>
              <a:t>D</a:t>
            </a:r>
            <a:r>
              <a:rPr b="0" lang="en-GB" sz="2200"/>
              <a:t>efense</a:t>
            </a:r>
            <a:endParaRPr b="0" sz="2200"/>
          </a:p>
        </p:txBody>
      </p:sp>
      <p:sp>
        <p:nvSpPr>
          <p:cNvPr id="190" name="Google Shape;190;p21"/>
          <p:cNvSpPr txBox="1"/>
          <p:nvPr>
            <p:ph idx="4294967295" type="title"/>
          </p:nvPr>
        </p:nvSpPr>
        <p:spPr>
          <a:xfrm>
            <a:off x="6474450" y="1949700"/>
            <a:ext cx="18711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2400"/>
              <a:t>E</a:t>
            </a:r>
            <a:r>
              <a:rPr b="0" lang="en-GB" sz="2400"/>
              <a:t>nterprise</a:t>
            </a:r>
            <a:r>
              <a:rPr lang="en-GB"/>
              <a:t>       </a:t>
            </a:r>
            <a:endParaRPr/>
          </a:p>
        </p:txBody>
      </p:sp>
      <p:sp>
        <p:nvSpPr>
          <p:cNvPr id="191" name="Google Shape;191;p21"/>
          <p:cNvSpPr txBox="1"/>
          <p:nvPr>
            <p:ph idx="4294967295" type="title"/>
          </p:nvPr>
        </p:nvSpPr>
        <p:spPr>
          <a:xfrm>
            <a:off x="2566275" y="1949700"/>
            <a:ext cx="16860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2400"/>
              <a:t>I</a:t>
            </a:r>
            <a:r>
              <a:rPr b="0" lang="en-GB" sz="2200"/>
              <a:t>ntegration</a:t>
            </a:r>
            <a:r>
              <a:rPr lang="en-GB" sz="2400"/>
              <a:t>  </a:t>
            </a:r>
            <a:r>
              <a:rPr lang="en-GB"/>
              <a:t>     </a:t>
            </a:r>
            <a:endParaRPr/>
          </a:p>
        </p:txBody>
      </p:sp>
      <p:sp>
        <p:nvSpPr>
          <p:cNvPr id="192" name="Google Shape;192;p21"/>
          <p:cNvSpPr txBox="1"/>
          <p:nvPr>
            <p:ph idx="4294967295" type="title"/>
          </p:nvPr>
        </p:nvSpPr>
        <p:spPr>
          <a:xfrm>
            <a:off x="3430375" y="1355150"/>
            <a:ext cx="2083800" cy="53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a:t>Cloud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Common Problems</a:t>
            </a:r>
            <a:endParaRPr/>
          </a:p>
        </p:txBody>
      </p:sp>
      <p:sp>
        <p:nvSpPr>
          <p:cNvPr id="198" name="Google Shape;198;p22"/>
          <p:cNvSpPr/>
          <p:nvPr/>
        </p:nvSpPr>
        <p:spPr>
          <a:xfrm>
            <a:off x="804115"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199" name="Google Shape;199;p22"/>
          <p:cNvSpPr txBox="1"/>
          <p:nvPr>
            <p:ph idx="1" type="body"/>
          </p:nvPr>
        </p:nvSpPr>
        <p:spPr>
          <a:xfrm>
            <a:off x="1283975" y="2073775"/>
            <a:ext cx="3396600" cy="11814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GB" sz="1100"/>
              <a:t>It’s no secret, time is Money. </a:t>
            </a:r>
            <a:r>
              <a:rPr lang="en-GB" sz="1000"/>
              <a:t>B2B employers value their time and their employees.  Every business needs a security system but dealing  with difficult to use products and </a:t>
            </a:r>
            <a:r>
              <a:rPr lang="en-GB" sz="1000"/>
              <a:t>inconvenient</a:t>
            </a:r>
            <a:r>
              <a:rPr lang="en-GB" sz="1000"/>
              <a:t> information and worrying about their information available to the public can slow down </a:t>
            </a:r>
            <a:r>
              <a:rPr lang="en-GB" sz="1000"/>
              <a:t>company</a:t>
            </a:r>
            <a:r>
              <a:rPr lang="en-GB" sz="1000"/>
              <a:t> productivity. </a:t>
            </a:r>
            <a:endParaRPr sz="1000"/>
          </a:p>
        </p:txBody>
      </p:sp>
      <p:sp>
        <p:nvSpPr>
          <p:cNvPr id="200" name="Google Shape;200;p22"/>
          <p:cNvSpPr/>
          <p:nvPr/>
        </p:nvSpPr>
        <p:spPr>
          <a:xfrm>
            <a:off x="804115" y="347960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201" name="Google Shape;201;p22"/>
          <p:cNvSpPr txBox="1"/>
          <p:nvPr>
            <p:ph idx="1" type="body"/>
          </p:nvPr>
        </p:nvSpPr>
        <p:spPr>
          <a:xfrm>
            <a:off x="1284000" y="3495100"/>
            <a:ext cx="3396600" cy="10518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GB" sz="1100"/>
              <a:t>In-adequate</a:t>
            </a:r>
            <a:r>
              <a:rPr lang="en-GB" sz="1100"/>
              <a:t> systems, jaded applications, and unused-workstations </a:t>
            </a:r>
            <a:r>
              <a:rPr lang="en-GB" sz="1100"/>
              <a:t>online are costly to one’s business model. It’s also time consuming to have these process check; they are tedious and require rigorous examination. Cyber maintenance increase overall efficiency while simplifying company process. </a:t>
            </a:r>
            <a:endParaRPr sz="1100"/>
          </a:p>
        </p:txBody>
      </p:sp>
      <p:sp>
        <p:nvSpPr>
          <p:cNvPr id="202" name="Google Shape;202;p22"/>
          <p:cNvSpPr/>
          <p:nvPr/>
        </p:nvSpPr>
        <p:spPr>
          <a:xfrm>
            <a:off x="5090809" y="21816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203" name="Google Shape;203;p22"/>
          <p:cNvSpPr txBox="1"/>
          <p:nvPr>
            <p:ph idx="1" type="body"/>
          </p:nvPr>
        </p:nvSpPr>
        <p:spPr>
          <a:xfrm>
            <a:off x="5536100" y="2073775"/>
            <a:ext cx="3278100" cy="13629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GB" sz="1100"/>
              <a:t>There is nothing more </a:t>
            </a:r>
            <a:r>
              <a:rPr lang="en-GB" sz="1100"/>
              <a:t>frustrating</a:t>
            </a:r>
            <a:r>
              <a:rPr lang="en-GB" sz="1100"/>
              <a:t> to having a </a:t>
            </a:r>
            <a:r>
              <a:rPr lang="en-GB" sz="1100"/>
              <a:t>problem that needs to be solved in order to move on with your task. Out of reach customer support with robo-emails and FAQs pages or calls with a wait that could bore you to tears and waste your time. Support is just as important as the product itself.</a:t>
            </a:r>
            <a:endParaRPr sz="1100"/>
          </a:p>
        </p:txBody>
      </p:sp>
      <p:sp>
        <p:nvSpPr>
          <p:cNvPr id="204" name="Google Shape;204;p22"/>
          <p:cNvSpPr/>
          <p:nvPr/>
        </p:nvSpPr>
        <p:spPr>
          <a:xfrm>
            <a:off x="5090809" y="347960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205" name="Google Shape;205;p22"/>
          <p:cNvSpPr txBox="1"/>
          <p:nvPr>
            <p:ph idx="1" type="body"/>
          </p:nvPr>
        </p:nvSpPr>
        <p:spPr>
          <a:xfrm>
            <a:off x="5536100" y="3479600"/>
            <a:ext cx="3278100" cy="10674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GB" sz="1100"/>
              <a:t>Requirements for security </a:t>
            </a:r>
            <a:r>
              <a:rPr lang="en-GB" sz="1100"/>
              <a:t>protocols</a:t>
            </a:r>
            <a:r>
              <a:rPr lang="en-GB" sz="1100"/>
              <a:t> feel neverending, but how do you know you’re paying for JUST what you need? Rebuying a product that does more than you need and paying for excessive amount of storage can become a budgeting issue that is a problem for everyone. </a:t>
            </a:r>
            <a:endParaRPr sz="1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23"/>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User Stories</a:t>
            </a:r>
            <a:endParaRPr b="0"/>
          </a:p>
        </p:txBody>
      </p:sp>
      <p:sp>
        <p:nvSpPr>
          <p:cNvPr id="211" name="Google Shape;211;p23"/>
          <p:cNvSpPr txBox="1"/>
          <p:nvPr>
            <p:ph idx="1" type="body"/>
          </p:nvPr>
        </p:nvSpPr>
        <p:spPr>
          <a:xfrm>
            <a:off x="721225" y="2250750"/>
            <a:ext cx="2065800" cy="2128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a:t>Let’s take a look at some problems these people are facing and see how Cloud </a:t>
            </a:r>
            <a:r>
              <a:rPr lang="en-GB"/>
              <a:t>Side</a:t>
            </a:r>
            <a:r>
              <a:rPr lang="en-GB"/>
              <a:t> will help.</a:t>
            </a:r>
            <a:endParaRPr/>
          </a:p>
        </p:txBody>
      </p:sp>
      <p:pic>
        <p:nvPicPr>
          <p:cNvPr id="212" name="Google Shape;212;p23"/>
          <p:cNvPicPr preferRelativeResize="0"/>
          <p:nvPr/>
        </p:nvPicPr>
        <p:blipFill rotWithShape="1">
          <a:blip r:embed="rId3">
            <a:alphaModFix/>
          </a:blip>
          <a:srcRect b="37818" l="23865" r="19566" t="0"/>
          <a:stretch/>
        </p:blipFill>
        <p:spPr>
          <a:xfrm>
            <a:off x="3123150" y="1184600"/>
            <a:ext cx="1978073" cy="3262597"/>
          </a:xfrm>
          <a:prstGeom prst="rect">
            <a:avLst/>
          </a:prstGeom>
          <a:noFill/>
          <a:ln>
            <a:noFill/>
          </a:ln>
        </p:spPr>
      </p:pic>
      <p:sp>
        <p:nvSpPr>
          <p:cNvPr id="213" name="Google Shape;213;p23"/>
          <p:cNvSpPr txBox="1"/>
          <p:nvPr/>
        </p:nvSpPr>
        <p:spPr>
          <a:xfrm>
            <a:off x="3202795" y="3781738"/>
            <a:ext cx="15210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600">
                <a:solidFill>
                  <a:srgbClr val="FFFFFF"/>
                </a:solidFill>
              </a:rPr>
              <a:t>IT Area Lead</a:t>
            </a:r>
            <a:endParaRPr b="1" sz="600">
              <a:solidFill>
                <a:srgbClr val="FFFFFF"/>
              </a:solidFill>
            </a:endParaRPr>
          </a:p>
        </p:txBody>
      </p:sp>
      <p:sp>
        <p:nvSpPr>
          <p:cNvPr id="214" name="Google Shape;214;p23"/>
          <p:cNvSpPr txBox="1"/>
          <p:nvPr/>
        </p:nvSpPr>
        <p:spPr>
          <a:xfrm>
            <a:off x="3202795" y="3960772"/>
            <a:ext cx="1521000" cy="407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solidFill>
                  <a:srgbClr val="FFFFFF"/>
                </a:solidFill>
                <a:latin typeface="Lato"/>
                <a:ea typeface="Lato"/>
                <a:cs typeface="Lato"/>
                <a:sym typeface="Lato"/>
              </a:rPr>
              <a:t>Mark Tran</a:t>
            </a:r>
            <a:endParaRPr>
              <a:solidFill>
                <a:srgbClr val="FFFFFF"/>
              </a:solidFill>
            </a:endParaRPr>
          </a:p>
        </p:txBody>
      </p:sp>
      <p:pic>
        <p:nvPicPr>
          <p:cNvPr id="215" name="Google Shape;215;p23"/>
          <p:cNvPicPr preferRelativeResize="0"/>
          <p:nvPr/>
        </p:nvPicPr>
        <p:blipFill rotWithShape="1">
          <a:blip r:embed="rId4">
            <a:alphaModFix/>
          </a:blip>
          <a:srcRect b="0" l="4685" r="4685" t="0"/>
          <a:stretch/>
        </p:blipFill>
        <p:spPr>
          <a:xfrm>
            <a:off x="7074850" y="1184600"/>
            <a:ext cx="1973623" cy="3262597"/>
          </a:xfrm>
          <a:prstGeom prst="rect">
            <a:avLst/>
          </a:prstGeom>
          <a:noFill/>
          <a:ln>
            <a:noFill/>
          </a:ln>
        </p:spPr>
      </p:pic>
      <p:pic>
        <p:nvPicPr>
          <p:cNvPr id="216" name="Google Shape;216;p23"/>
          <p:cNvPicPr preferRelativeResize="0"/>
          <p:nvPr/>
        </p:nvPicPr>
        <p:blipFill rotWithShape="1">
          <a:blip r:embed="rId5">
            <a:alphaModFix/>
          </a:blip>
          <a:srcRect b="44406" l="36947" r="19420" t="7518"/>
          <a:stretch/>
        </p:blipFill>
        <p:spPr>
          <a:xfrm>
            <a:off x="5101213" y="1184600"/>
            <a:ext cx="1973626" cy="3262597"/>
          </a:xfrm>
          <a:prstGeom prst="rect">
            <a:avLst/>
          </a:prstGeom>
          <a:noFill/>
          <a:ln>
            <a:noFill/>
          </a:ln>
        </p:spPr>
      </p:pic>
      <p:sp>
        <p:nvSpPr>
          <p:cNvPr id="217" name="Google Shape;217;p23"/>
          <p:cNvSpPr txBox="1"/>
          <p:nvPr/>
        </p:nvSpPr>
        <p:spPr>
          <a:xfrm>
            <a:off x="5230277" y="3781738"/>
            <a:ext cx="15210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600">
                <a:solidFill>
                  <a:schemeClr val="lt1"/>
                </a:solidFill>
              </a:rPr>
              <a:t>Sales Director</a:t>
            </a:r>
            <a:endParaRPr b="1" sz="600">
              <a:solidFill>
                <a:srgbClr val="FFFFFF"/>
              </a:solidFill>
            </a:endParaRPr>
          </a:p>
        </p:txBody>
      </p:sp>
      <p:sp>
        <p:nvSpPr>
          <p:cNvPr id="218" name="Google Shape;218;p23"/>
          <p:cNvSpPr txBox="1"/>
          <p:nvPr/>
        </p:nvSpPr>
        <p:spPr>
          <a:xfrm>
            <a:off x="5230275" y="3960775"/>
            <a:ext cx="1806300" cy="407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GB">
                <a:solidFill>
                  <a:srgbClr val="FFFFFF"/>
                </a:solidFill>
                <a:latin typeface="Lato"/>
                <a:ea typeface="Lato"/>
                <a:cs typeface="Lato"/>
                <a:sym typeface="Lato"/>
              </a:rPr>
              <a:t>Rainy Davis</a:t>
            </a:r>
            <a:endParaRPr>
              <a:solidFill>
                <a:srgbClr val="FFFFFF"/>
              </a:solidFill>
            </a:endParaRPr>
          </a:p>
        </p:txBody>
      </p:sp>
      <p:sp>
        <p:nvSpPr>
          <p:cNvPr id="219" name="Google Shape;219;p23"/>
          <p:cNvSpPr txBox="1"/>
          <p:nvPr/>
        </p:nvSpPr>
        <p:spPr>
          <a:xfrm>
            <a:off x="7252904" y="3781738"/>
            <a:ext cx="1521000" cy="16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GB" sz="600">
                <a:solidFill>
                  <a:schemeClr val="lt1"/>
                </a:solidFill>
              </a:rPr>
              <a:t>CFO</a:t>
            </a:r>
            <a:endParaRPr b="1" sz="600">
              <a:solidFill>
                <a:srgbClr val="FFFFFF"/>
              </a:solidFill>
            </a:endParaRPr>
          </a:p>
        </p:txBody>
      </p:sp>
      <p:sp>
        <p:nvSpPr>
          <p:cNvPr id="220" name="Google Shape;220;p23"/>
          <p:cNvSpPr txBox="1"/>
          <p:nvPr/>
        </p:nvSpPr>
        <p:spPr>
          <a:xfrm>
            <a:off x="7252929" y="3960772"/>
            <a:ext cx="1521000" cy="407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solidFill>
                  <a:schemeClr val="lt1"/>
                </a:solidFill>
                <a:latin typeface="Lato"/>
                <a:ea typeface="Lato"/>
                <a:cs typeface="Lato"/>
                <a:sym typeface="Lato"/>
              </a:rPr>
              <a:t>Sandra Brooks</a:t>
            </a:r>
            <a:endParaRPr>
              <a:solidFill>
                <a:schemeClr val="lt1"/>
              </a:solidFill>
            </a:endParaRPr>
          </a:p>
          <a:p>
            <a:pPr indent="0" lvl="0" marL="0" rtl="0" algn="l">
              <a:lnSpc>
                <a:spcPct val="115000"/>
              </a:lnSpc>
              <a:spcBef>
                <a:spcPts val="1600"/>
              </a:spcBef>
              <a:spcAft>
                <a:spcPts val="0"/>
              </a:spcAft>
              <a:buNone/>
            </a:pPr>
            <a:r>
              <a:t/>
            </a:r>
            <a:endParaRPr>
              <a:solidFill>
                <a:schemeClr val="lt1"/>
              </a:solidFill>
              <a:latin typeface="Lato"/>
              <a:ea typeface="Lato"/>
              <a:cs typeface="Lato"/>
              <a:sym typeface="Lato"/>
            </a:endParaRPr>
          </a:p>
          <a:p>
            <a:pPr indent="0" lvl="0" marL="0" rtl="0" algn="l">
              <a:lnSpc>
                <a:spcPct val="115000"/>
              </a:lnSpc>
              <a:spcBef>
                <a:spcPts val="1600"/>
              </a:spcBef>
              <a:spcAft>
                <a:spcPts val="1600"/>
              </a:spcAft>
              <a:buNone/>
            </a:pPr>
            <a:r>
              <a:t/>
            </a:r>
            <a:endParaRPr>
              <a:solidFill>
                <a:srgbClr val="FFFFFF"/>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24"/>
          <p:cNvSpPr txBox="1"/>
          <p:nvPr>
            <p:ph idx="4294967295" type="subTitle"/>
          </p:nvPr>
        </p:nvSpPr>
        <p:spPr>
          <a:xfrm>
            <a:off x="721225" y="1291550"/>
            <a:ext cx="3361500" cy="294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t>IT Area Lead</a:t>
            </a:r>
            <a:endParaRPr sz="800"/>
          </a:p>
        </p:txBody>
      </p:sp>
      <p:sp>
        <p:nvSpPr>
          <p:cNvPr id="226" name="Google Shape;226;p24"/>
          <p:cNvSpPr txBox="1"/>
          <p:nvPr>
            <p:ph type="title"/>
          </p:nvPr>
        </p:nvSpPr>
        <p:spPr>
          <a:xfrm>
            <a:off x="751525" y="1503025"/>
            <a:ext cx="3159600" cy="52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Mark Tran</a:t>
            </a:r>
            <a:endParaRPr/>
          </a:p>
        </p:txBody>
      </p:sp>
      <p:sp>
        <p:nvSpPr>
          <p:cNvPr id="227" name="Google Shape;227;p24"/>
          <p:cNvSpPr txBox="1"/>
          <p:nvPr>
            <p:ph idx="1" type="body"/>
          </p:nvPr>
        </p:nvSpPr>
        <p:spPr>
          <a:xfrm>
            <a:off x="718925" y="2075900"/>
            <a:ext cx="3677100" cy="1254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sz="1100"/>
              <a:t>I wears a lot of hats in order to keep my company running smoothly. From help desk requests </a:t>
            </a:r>
            <a:r>
              <a:rPr lang="en-GB" sz="1100"/>
              <a:t>to malware analysis, there’s plenty of work to be done . While I am diligent, I can only do so much with an eight hour work day. Is there a better way to ensure our systems are protected 24/7?</a:t>
            </a:r>
            <a:endParaRPr sz="1100"/>
          </a:p>
        </p:txBody>
      </p:sp>
      <p:pic>
        <p:nvPicPr>
          <p:cNvPr id="228" name="Google Shape;228;p24"/>
          <p:cNvPicPr preferRelativeResize="0"/>
          <p:nvPr/>
        </p:nvPicPr>
        <p:blipFill rotWithShape="1">
          <a:blip r:embed="rId3">
            <a:alphaModFix/>
          </a:blip>
          <a:srcRect b="0" l="9170" r="9170" t="0"/>
          <a:stretch/>
        </p:blipFill>
        <p:spPr>
          <a:xfrm>
            <a:off x="5146750" y="1184598"/>
            <a:ext cx="3997251" cy="3262599"/>
          </a:xfrm>
          <a:prstGeom prst="rect">
            <a:avLst/>
          </a:prstGeom>
          <a:noFill/>
          <a:ln>
            <a:noFill/>
          </a:ln>
        </p:spPr>
      </p:pic>
      <p:sp>
        <p:nvSpPr>
          <p:cNvPr id="229" name="Google Shape;229;p24"/>
          <p:cNvSpPr txBox="1"/>
          <p:nvPr>
            <p:ph idx="1" type="body"/>
          </p:nvPr>
        </p:nvSpPr>
        <p:spPr>
          <a:xfrm>
            <a:off x="718925" y="3648075"/>
            <a:ext cx="3759900" cy="1254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sz="1100"/>
              <a:t>Around the clock protection is made possible with Cloud </a:t>
            </a:r>
            <a:r>
              <a:rPr lang="en-GB" sz="1100"/>
              <a:t>Side</a:t>
            </a:r>
            <a:r>
              <a:rPr lang="en-GB" sz="1100"/>
              <a:t>. Our data centers can ingest and </a:t>
            </a:r>
            <a:r>
              <a:rPr lang="en-GB" sz="1100"/>
              <a:t>surveillance</a:t>
            </a:r>
            <a:r>
              <a:rPr lang="en-GB" sz="1100"/>
              <a:t> your logs to ensure we flag anything that could risk compromising your information. Our product fortifices their barriers so Mark finishes all his tasks and meet his deadlines.</a:t>
            </a:r>
            <a:endParaRPr sz="1100"/>
          </a:p>
        </p:txBody>
      </p:sp>
      <p:sp>
        <p:nvSpPr>
          <p:cNvPr id="230" name="Google Shape;230;p24"/>
          <p:cNvSpPr txBox="1"/>
          <p:nvPr>
            <p:ph idx="1" type="body"/>
          </p:nvPr>
        </p:nvSpPr>
        <p:spPr>
          <a:xfrm>
            <a:off x="721225" y="3353475"/>
            <a:ext cx="951600" cy="29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solidFill>
                  <a:srgbClr val="434343"/>
                </a:solidFill>
              </a:rPr>
              <a:t>Solution</a:t>
            </a:r>
            <a:endParaRPr b="1" sz="1100">
              <a:solidFill>
                <a:srgbClr val="434343"/>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pic>
        <p:nvPicPr>
          <p:cNvPr id="235" name="Google Shape;235;p25"/>
          <p:cNvPicPr preferRelativeResize="0"/>
          <p:nvPr/>
        </p:nvPicPr>
        <p:blipFill rotWithShape="1">
          <a:blip r:embed="rId3">
            <a:alphaModFix/>
          </a:blip>
          <a:srcRect b="7942" l="0" r="0" t="37656"/>
          <a:stretch/>
        </p:blipFill>
        <p:spPr>
          <a:xfrm>
            <a:off x="5146750" y="1184600"/>
            <a:ext cx="3997252" cy="3262597"/>
          </a:xfrm>
          <a:prstGeom prst="rect">
            <a:avLst/>
          </a:prstGeom>
          <a:noFill/>
          <a:ln>
            <a:noFill/>
          </a:ln>
        </p:spPr>
      </p:pic>
      <p:sp>
        <p:nvSpPr>
          <p:cNvPr id="236" name="Google Shape;236;p25"/>
          <p:cNvSpPr txBox="1"/>
          <p:nvPr>
            <p:ph idx="4294967295" type="subTitle"/>
          </p:nvPr>
        </p:nvSpPr>
        <p:spPr>
          <a:xfrm>
            <a:off x="721225" y="1268875"/>
            <a:ext cx="3361500" cy="24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t>Branding coordinator</a:t>
            </a:r>
            <a:endParaRPr sz="800"/>
          </a:p>
        </p:txBody>
      </p:sp>
      <p:sp>
        <p:nvSpPr>
          <p:cNvPr id="237" name="Google Shape;237;p25"/>
          <p:cNvSpPr txBox="1"/>
          <p:nvPr>
            <p:ph type="title"/>
          </p:nvPr>
        </p:nvSpPr>
        <p:spPr>
          <a:xfrm>
            <a:off x="730000" y="1464525"/>
            <a:ext cx="3300900" cy="59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Rainy Davis</a:t>
            </a:r>
            <a:endParaRPr/>
          </a:p>
        </p:txBody>
      </p:sp>
      <p:sp>
        <p:nvSpPr>
          <p:cNvPr id="238" name="Google Shape;238;p25"/>
          <p:cNvSpPr txBox="1"/>
          <p:nvPr>
            <p:ph idx="1" type="body"/>
          </p:nvPr>
        </p:nvSpPr>
        <p:spPr>
          <a:xfrm>
            <a:off x="730000" y="2064225"/>
            <a:ext cx="3748800" cy="1140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sz="1100"/>
              <a:t>Handling my company’s content creation needs doesn’t come without it challenges though. Design applications, content drafts and  media research take up so much space on our shared drives. I try to delete applications and projects we don’t utilize but </a:t>
            </a:r>
            <a:r>
              <a:rPr lang="en-GB" sz="1100"/>
              <a:t>it's</a:t>
            </a:r>
            <a:r>
              <a:rPr lang="en-GB" sz="1100"/>
              <a:t> impossible to keep up. </a:t>
            </a:r>
            <a:endParaRPr sz="1100"/>
          </a:p>
        </p:txBody>
      </p:sp>
      <p:sp>
        <p:nvSpPr>
          <p:cNvPr id="239" name="Google Shape;239;p25"/>
          <p:cNvSpPr txBox="1"/>
          <p:nvPr>
            <p:ph idx="1" type="body"/>
          </p:nvPr>
        </p:nvSpPr>
        <p:spPr>
          <a:xfrm>
            <a:off x="718925" y="3655575"/>
            <a:ext cx="3759900" cy="1246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sz="1100"/>
              <a:t>Cloud </a:t>
            </a:r>
            <a:r>
              <a:rPr lang="en-GB" sz="1100"/>
              <a:t>Side</a:t>
            </a:r>
            <a:r>
              <a:rPr lang="en-GB" sz="1100"/>
              <a:t> scans current systems and reveals any obsolete applications that might be eating up memory and space. That way your systems run faster and Rainy has more space for all her design needs.</a:t>
            </a:r>
            <a:endParaRPr sz="1100"/>
          </a:p>
        </p:txBody>
      </p:sp>
      <p:sp>
        <p:nvSpPr>
          <p:cNvPr id="240" name="Google Shape;240;p25"/>
          <p:cNvSpPr txBox="1"/>
          <p:nvPr>
            <p:ph idx="1" type="body"/>
          </p:nvPr>
        </p:nvSpPr>
        <p:spPr>
          <a:xfrm>
            <a:off x="721225" y="3398800"/>
            <a:ext cx="951600" cy="2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solidFill>
                  <a:srgbClr val="434343"/>
                </a:solidFill>
              </a:rPr>
              <a:t>Solution</a:t>
            </a:r>
            <a:endParaRPr b="1" sz="1100">
              <a:solidFill>
                <a:srgbClr val="434343"/>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26"/>
          <p:cNvSpPr txBox="1"/>
          <p:nvPr>
            <p:ph idx="4294967295" type="subTitle"/>
          </p:nvPr>
        </p:nvSpPr>
        <p:spPr>
          <a:xfrm>
            <a:off x="781825" y="1231200"/>
            <a:ext cx="3300900" cy="2493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800"/>
              <a:t>CFO</a:t>
            </a:r>
            <a:endParaRPr sz="800"/>
          </a:p>
        </p:txBody>
      </p:sp>
      <p:sp>
        <p:nvSpPr>
          <p:cNvPr id="246" name="Google Shape;246;p26"/>
          <p:cNvSpPr txBox="1"/>
          <p:nvPr>
            <p:ph type="title"/>
          </p:nvPr>
        </p:nvSpPr>
        <p:spPr>
          <a:xfrm>
            <a:off x="730000" y="1412375"/>
            <a:ext cx="3300900" cy="61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Sandra Brooks</a:t>
            </a:r>
            <a:endParaRPr/>
          </a:p>
        </p:txBody>
      </p:sp>
      <p:sp>
        <p:nvSpPr>
          <p:cNvPr id="247" name="Google Shape;247;p26"/>
          <p:cNvSpPr txBox="1"/>
          <p:nvPr>
            <p:ph idx="1" type="body"/>
          </p:nvPr>
        </p:nvSpPr>
        <p:spPr>
          <a:xfrm>
            <a:off x="718825" y="2024375"/>
            <a:ext cx="3759900" cy="1448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sz="1100"/>
              <a:t>I am finalizing next </a:t>
            </a:r>
            <a:r>
              <a:rPr lang="en-GB" sz="1100"/>
              <a:t>year's</a:t>
            </a:r>
            <a:r>
              <a:rPr lang="en-GB" sz="1100"/>
              <a:t> budget for security but am having difficulty contacting our network security provider. They have not been very </a:t>
            </a:r>
            <a:r>
              <a:rPr lang="en-GB" sz="1100"/>
              <a:t>forthcoming</a:t>
            </a:r>
            <a:r>
              <a:rPr lang="en-GB" sz="1100"/>
              <a:t> about prices to use their services for the new year. How am I </a:t>
            </a:r>
            <a:r>
              <a:rPr lang="en-GB" sz="1100"/>
              <a:t>supposed</a:t>
            </a:r>
            <a:r>
              <a:rPr lang="en-GB" sz="1100"/>
              <a:t> to allocate a price for the budget? </a:t>
            </a:r>
            <a:endParaRPr sz="1100"/>
          </a:p>
        </p:txBody>
      </p:sp>
      <p:pic>
        <p:nvPicPr>
          <p:cNvPr id="248" name="Google Shape;248;p26"/>
          <p:cNvPicPr preferRelativeResize="0"/>
          <p:nvPr/>
        </p:nvPicPr>
        <p:blipFill rotWithShape="1">
          <a:blip r:embed="rId3">
            <a:alphaModFix/>
          </a:blip>
          <a:srcRect b="38142" l="0" r="0" t="7376"/>
          <a:stretch/>
        </p:blipFill>
        <p:spPr>
          <a:xfrm>
            <a:off x="5146750" y="1184600"/>
            <a:ext cx="3997252" cy="3262597"/>
          </a:xfrm>
          <a:prstGeom prst="rect">
            <a:avLst/>
          </a:prstGeom>
          <a:noFill/>
          <a:ln>
            <a:noFill/>
          </a:ln>
        </p:spPr>
      </p:pic>
      <p:sp>
        <p:nvSpPr>
          <p:cNvPr id="249" name="Google Shape;249;p26"/>
          <p:cNvSpPr txBox="1"/>
          <p:nvPr>
            <p:ph idx="1" type="body"/>
          </p:nvPr>
        </p:nvSpPr>
        <p:spPr>
          <a:xfrm>
            <a:off x="718925" y="3472775"/>
            <a:ext cx="3759900" cy="1429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GB" sz="1100"/>
              <a:t>With Cloud </a:t>
            </a:r>
            <a:r>
              <a:rPr lang="en-GB" sz="1100"/>
              <a:t>Side</a:t>
            </a:r>
            <a:r>
              <a:rPr lang="en-GB" sz="1100"/>
              <a:t>, Sandra can expect full cost reports that are made readily available on Cloud </a:t>
            </a:r>
            <a:r>
              <a:rPr lang="en-GB" sz="1100"/>
              <a:t>Side</a:t>
            </a:r>
            <a:r>
              <a:rPr lang="en-GB" sz="1100"/>
              <a:t> customer Interface. Any issues arise, a designated point of contact is hear to help with a quick call or email. </a:t>
            </a:r>
            <a:r>
              <a:rPr lang="en-GB" sz="1100"/>
              <a:t>Cloud Side not only understands that customer support is vital to functionality of a product but also that full price transparency saves time, energy and a lot of headache. </a:t>
            </a:r>
            <a:endParaRPr sz="1100"/>
          </a:p>
        </p:txBody>
      </p:sp>
      <p:sp>
        <p:nvSpPr>
          <p:cNvPr id="250" name="Google Shape;250;p26"/>
          <p:cNvSpPr txBox="1"/>
          <p:nvPr>
            <p:ph idx="1" type="body"/>
          </p:nvPr>
        </p:nvSpPr>
        <p:spPr>
          <a:xfrm>
            <a:off x="721225" y="3194850"/>
            <a:ext cx="951600" cy="27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solidFill>
                  <a:srgbClr val="434343"/>
                </a:solidFill>
              </a:rPr>
              <a:t>Solution</a:t>
            </a:r>
            <a:endParaRPr b="1" sz="1100">
              <a:solidFill>
                <a:srgbClr val="434343"/>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